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9" r:id="rId2"/>
    <p:sldId id="273" r:id="rId3"/>
    <p:sldId id="278" r:id="rId4"/>
    <p:sldId id="285" r:id="rId5"/>
    <p:sldId id="286" r:id="rId6"/>
    <p:sldId id="287" r:id="rId7"/>
    <p:sldId id="289" r:id="rId8"/>
    <p:sldId id="290" r:id="rId9"/>
    <p:sldId id="291" r:id="rId10"/>
    <p:sldId id="292" r:id="rId11"/>
    <p:sldId id="293" r:id="rId12"/>
    <p:sldId id="295" r:id="rId13"/>
    <p:sldId id="303" r:id="rId14"/>
    <p:sldId id="304" r:id="rId15"/>
    <p:sldId id="305" r:id="rId16"/>
    <p:sldId id="306" r:id="rId17"/>
    <p:sldId id="296" r:id="rId18"/>
    <p:sldId id="307" r:id="rId19"/>
  </p:sldIdLst>
  <p:sldSz cx="24384000" cy="13716000"/>
  <p:notesSz cx="6858000" cy="9144000"/>
  <p:defaultTextStyle>
    <a:lvl1pPr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1pPr>
    <a:lvl2pPr indent="2286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2pPr>
    <a:lvl3pPr indent="4572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3pPr>
    <a:lvl4pPr indent="6858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4pPr>
    <a:lvl5pPr indent="9144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5pPr>
    <a:lvl6pPr indent="11430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6pPr>
    <a:lvl7pPr indent="13716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7pPr>
    <a:lvl8pPr indent="16002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8pPr>
    <a:lvl9pPr indent="18288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9pPr>
  </p:defaultTextStyle>
  <p:extLst>
    <p:ext uri="{EFAFB233-063F-42B5-8137-9DF3F51BA10A}">
      <p15:sldGuideLst xmlns:p15="http://schemas.microsoft.com/office/powerpoint/2012/main">
        <p15:guide id="1" orient="horz" pos="5312">
          <p15:clr>
            <a:srgbClr val="A4A3A4"/>
          </p15:clr>
        </p15:guide>
        <p15:guide id="2" pos="78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B2BB"/>
    <a:srgbClr val="FFFFFF"/>
    <a:srgbClr val="E6E6E6"/>
    <a:srgbClr val="DDDEE3"/>
    <a:srgbClr val="898F9C"/>
    <a:srgbClr val="575D6A"/>
    <a:srgbClr val="5890FF"/>
    <a:srgbClr val="385998"/>
    <a:srgbClr val="2C44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15" autoAdjust="0"/>
    <p:restoredTop sz="94751" autoAdjust="0"/>
  </p:normalViewPr>
  <p:slideViewPr>
    <p:cSldViewPr snapToGrid="0" snapToObjects="1" showGuides="1">
      <p:cViewPr varScale="1">
        <p:scale>
          <a:sx n="59" d="100"/>
          <a:sy n="59" d="100"/>
        </p:scale>
        <p:origin x="616" y="224"/>
      </p:cViewPr>
      <p:guideLst>
        <p:guide orient="horz" pos="5312"/>
        <p:guide pos="78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17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15040444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46100">
      <a:defRPr sz="3000">
        <a:latin typeface="Lucida Grande"/>
        <a:ea typeface="Lucida Grande"/>
        <a:cs typeface="Lucida Grande"/>
        <a:sym typeface="Lucida Grande"/>
      </a:defRPr>
    </a:lvl1pPr>
    <a:lvl2pPr indent="228600" defTabSz="546100">
      <a:defRPr sz="3000">
        <a:latin typeface="Lucida Grande"/>
        <a:ea typeface="Lucida Grande"/>
        <a:cs typeface="Lucida Grande"/>
        <a:sym typeface="Lucida Grande"/>
      </a:defRPr>
    </a:lvl2pPr>
    <a:lvl3pPr indent="457200" defTabSz="546100">
      <a:defRPr sz="3000">
        <a:latin typeface="Lucida Grande"/>
        <a:ea typeface="Lucida Grande"/>
        <a:cs typeface="Lucida Grande"/>
        <a:sym typeface="Lucida Grande"/>
      </a:defRPr>
    </a:lvl3pPr>
    <a:lvl4pPr indent="685800" defTabSz="546100">
      <a:defRPr sz="3000">
        <a:latin typeface="Lucida Grande"/>
        <a:ea typeface="Lucida Grande"/>
        <a:cs typeface="Lucida Grande"/>
        <a:sym typeface="Lucida Grande"/>
      </a:defRPr>
    </a:lvl4pPr>
    <a:lvl5pPr indent="914400" defTabSz="546100">
      <a:defRPr sz="3000">
        <a:latin typeface="Lucida Grande"/>
        <a:ea typeface="Lucida Grande"/>
        <a:cs typeface="Lucida Grande"/>
        <a:sym typeface="Lucida Grande"/>
      </a:defRPr>
    </a:lvl5pPr>
    <a:lvl6pPr indent="1143000" defTabSz="546100">
      <a:defRPr sz="3000">
        <a:latin typeface="Lucida Grande"/>
        <a:ea typeface="Lucida Grande"/>
        <a:cs typeface="Lucida Grande"/>
        <a:sym typeface="Lucida Grande"/>
      </a:defRPr>
    </a:lvl6pPr>
    <a:lvl7pPr indent="1371600" defTabSz="546100">
      <a:defRPr sz="3000">
        <a:latin typeface="Lucida Grande"/>
        <a:ea typeface="Lucida Grande"/>
        <a:cs typeface="Lucida Grande"/>
        <a:sym typeface="Lucida Grande"/>
      </a:defRPr>
    </a:lvl7pPr>
    <a:lvl8pPr indent="1600200" defTabSz="546100">
      <a:defRPr sz="3000">
        <a:latin typeface="Lucida Grande"/>
        <a:ea typeface="Lucida Grande"/>
        <a:cs typeface="Lucida Grande"/>
        <a:sym typeface="Lucida Grande"/>
      </a:defRPr>
    </a:lvl8pPr>
    <a:lvl9pPr indent="1828800" defTabSz="54610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go —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resentation 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5571671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2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24000" y="10312400"/>
            <a:ext cx="21336000" cy="1117600"/>
          </a:xfrm>
          <a:prstGeom prst="rect">
            <a:avLst/>
          </a:prstGeom>
        </p:spPr>
        <p:txBody>
          <a:bodyPr vert="horz" lIns="0" tIns="0" rIns="0" bIns="0"/>
          <a:lstStyle>
            <a:lvl1pPr algn="l" defTabSz="-1041400">
              <a:tabLst/>
              <a:defRPr sz="6000" b="1" baseline="0">
                <a:solidFill>
                  <a:schemeClr val="accent6"/>
                </a:solidFill>
                <a:latin typeface="FreightSansLFPro Med"/>
              </a:defRPr>
            </a:lvl1pPr>
            <a:lvl2pPr algn="l">
              <a:defRPr sz="6000" baseline="0">
                <a:solidFill>
                  <a:srgbClr val="5890FF"/>
                </a:solidFill>
                <a:latin typeface="FreightSansLFPro Med"/>
              </a:defRPr>
            </a:lvl2pPr>
            <a:lvl3pPr algn="l">
              <a:defRPr sz="6000" baseline="0">
                <a:solidFill>
                  <a:srgbClr val="5890FF"/>
                </a:solidFill>
                <a:latin typeface="FreightSansLFPro Med"/>
              </a:defRPr>
            </a:lvl3pPr>
            <a:lvl4pPr algn="l">
              <a:defRPr sz="6000" baseline="0">
                <a:solidFill>
                  <a:srgbClr val="5890FF"/>
                </a:solidFill>
                <a:latin typeface="FreightSansLFPro Med"/>
              </a:defRPr>
            </a:lvl4pPr>
            <a:lvl5pPr algn="l">
              <a:defRPr sz="6000" baseline="0">
                <a:solidFill>
                  <a:srgbClr val="5890FF"/>
                </a:solidFill>
                <a:latin typeface="FreightSansLFPro Me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524000" y="11430000"/>
            <a:ext cx="21336000" cy="736600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5000">
                <a:solidFill>
                  <a:schemeClr val="bg2"/>
                </a:solidFill>
                <a:latin typeface="FreightSansLFPro"/>
                <a:cs typeface="FreightSansLFPro"/>
              </a:defRPr>
            </a:lvl1pPr>
            <a:lvl2pPr algn="l">
              <a:defRPr sz="5000">
                <a:latin typeface="FreightSansLFPro"/>
                <a:cs typeface="FreightSansLFPro"/>
              </a:defRPr>
            </a:lvl2pPr>
            <a:lvl3pPr algn="l">
              <a:defRPr sz="5000">
                <a:latin typeface="FreightSansLFPro"/>
                <a:cs typeface="FreightSansLFPro"/>
              </a:defRPr>
            </a:lvl3pPr>
            <a:lvl4pPr algn="l">
              <a:defRPr sz="5000">
                <a:latin typeface="FreightSansLFPro"/>
                <a:cs typeface="FreightSansLFPro"/>
              </a:defRPr>
            </a:lvl4pPr>
            <a:lvl5pPr algn="l">
              <a:defRPr sz="5000">
                <a:latin typeface="FreightSansLFPro"/>
                <a:cs typeface="FreightSansLFPr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41400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0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21336000" cy="9525000"/>
          </a:xfrm>
          <a:prstGeom prst="rect">
            <a:avLst/>
          </a:prstGeom>
        </p:spPr>
        <p:txBody>
          <a:bodyPr vert="horz" lIns="0" tIns="0" rIns="0" bIns="0"/>
          <a:lstStyle>
            <a:lvl1pPr marL="571500" indent="-571500" algn="l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Char char="•"/>
              <a:defRPr sz="7000" baseline="0">
                <a:solidFill>
                  <a:schemeClr val="bg1"/>
                </a:solidFill>
                <a:latin typeface="FreightSansLFPro"/>
              </a:defRPr>
            </a:lvl1pPr>
            <a:lvl2pPr marL="9144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</a:defRPr>
            </a:lvl2pPr>
            <a:lvl3pPr marL="13716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</a:defRPr>
            </a:lvl3pPr>
            <a:lvl4pPr marL="18288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</a:defRPr>
            </a:lvl4pPr>
            <a:lvl5pPr marL="22860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0153093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ragraph Sub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1524000" y="4826000"/>
            <a:ext cx="21336000" cy="609600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None/>
              <a:defRPr sz="7000" baseline="0">
                <a:solidFill>
                  <a:schemeClr val="bg1"/>
                </a:solidFill>
                <a:latin typeface="FreightSansLFPro"/>
              </a:defRPr>
            </a:lvl1pPr>
            <a:lvl2pPr marL="9144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</a:defRPr>
            </a:lvl2pPr>
            <a:lvl3pPr marL="13716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</a:defRPr>
            </a:lvl3pPr>
            <a:lvl4pPr marL="18288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</a:defRPr>
            </a:lvl4pPr>
            <a:lvl5pPr marL="22860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41400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0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24000" y="2921000"/>
            <a:ext cx="21336000" cy="1117600"/>
          </a:xfrm>
          <a:prstGeom prst="rect">
            <a:avLst/>
          </a:prstGeom>
        </p:spPr>
        <p:txBody>
          <a:bodyPr vert="horz" lIns="0" tIns="0" rIns="0" bIns="0"/>
          <a:lstStyle>
            <a:lvl1pPr algn="l" defTabSz="-1041400">
              <a:tabLst/>
              <a:defRPr sz="6000" baseline="0">
                <a:solidFill>
                  <a:schemeClr val="accent6"/>
                </a:solidFill>
                <a:latin typeface="FreightSansLFPro Med"/>
              </a:defRPr>
            </a:lvl1pPr>
            <a:lvl2pPr algn="l">
              <a:defRPr sz="6000" baseline="0">
                <a:solidFill>
                  <a:srgbClr val="5890FF"/>
                </a:solidFill>
                <a:latin typeface="FreightSansLFPro Med"/>
              </a:defRPr>
            </a:lvl2pPr>
            <a:lvl3pPr algn="l">
              <a:defRPr sz="6000" baseline="0">
                <a:solidFill>
                  <a:srgbClr val="5890FF"/>
                </a:solidFill>
                <a:latin typeface="FreightSansLFPro Med"/>
              </a:defRPr>
            </a:lvl3pPr>
            <a:lvl4pPr algn="l">
              <a:defRPr sz="6000" baseline="0">
                <a:solidFill>
                  <a:srgbClr val="5890FF"/>
                </a:solidFill>
                <a:latin typeface="FreightSansLFPro Med"/>
              </a:defRPr>
            </a:lvl4pPr>
            <a:lvl5pPr algn="l">
              <a:defRPr sz="6000" baseline="0">
                <a:solidFill>
                  <a:srgbClr val="5890FF"/>
                </a:solidFill>
                <a:latin typeface="FreightSansLFPro Me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7574189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ordmark-Cover.pdf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696" y="5080000"/>
            <a:ext cx="10106526" cy="3556000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60" r:id="rId3"/>
    <p:sldLayoutId id="2147483661" r:id="rId4"/>
  </p:sldLayoutIdLst>
  <p:transition spd="med"/>
  <p:txStyles>
    <p:titleStyle>
      <a:lvl1pPr algn="ctr" defTabSz="546100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1pPr>
      <a:lvl2pPr indent="228600" algn="ctr" defTabSz="546100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2pPr>
      <a:lvl3pPr indent="457200" algn="ctr" defTabSz="546100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3pPr>
      <a:lvl4pPr indent="685800" algn="ctr" defTabSz="546100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4pPr>
      <a:lvl5pPr indent="914400" algn="ctr" defTabSz="546100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5pPr>
      <a:lvl6pPr indent="1143000" algn="ctr" defTabSz="546100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6pPr>
      <a:lvl7pPr indent="1371600" algn="ctr" defTabSz="546100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7pPr>
      <a:lvl8pPr indent="1600200" algn="ctr" defTabSz="546100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8pPr>
      <a:lvl9pPr indent="1828800" algn="ctr" defTabSz="546100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9pPr>
    </p:titleStyle>
    <p:bodyStyle>
      <a:lvl1pPr algn="ctr" defTabSz="546100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1pPr>
      <a:lvl2pPr algn="ctr" defTabSz="546100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2pPr>
      <a:lvl3pPr algn="ctr" defTabSz="546100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3pPr>
      <a:lvl4pPr algn="ctr" defTabSz="546100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4pPr>
      <a:lvl5pPr algn="ctr" defTabSz="546100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5pPr>
      <a:lvl6pPr indent="241300" algn="ctr" defTabSz="546100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6pPr>
      <a:lvl7pPr indent="469900" algn="ctr" defTabSz="546100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7pPr>
      <a:lvl8pPr indent="711200" algn="ctr" defTabSz="546100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8pPr>
      <a:lvl9pPr indent="952500" algn="ctr" defTabSz="546100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9pPr>
    </p:bodyStyle>
    <p:otherStyle>
      <a:lvl1pPr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1pPr>
      <a:lvl2pPr indent="2286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2pPr>
      <a:lvl3pPr indent="4572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3pPr>
      <a:lvl4pPr indent="6858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4pPr>
      <a:lvl5pPr indent="9144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5pPr>
      <a:lvl6pPr indent="11430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6pPr>
      <a:lvl7pPr indent="13716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7pPr>
      <a:lvl8pPr indent="16002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8pPr>
      <a:lvl9pPr indent="18288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tiff"/><Relationship Id="rId3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Relationship Id="rId3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763222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Tradeoffs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24000" y="2788772"/>
            <a:ext cx="22277294" cy="9525000"/>
          </a:xfrm>
        </p:spPr>
        <p:txBody>
          <a:bodyPr/>
          <a:lstStyle/>
          <a:p>
            <a:r>
              <a:rPr lang="en-US" dirty="0"/>
              <a:t>Pros:</a:t>
            </a:r>
          </a:p>
          <a:p>
            <a:pPr lvl="2"/>
            <a:r>
              <a:rPr lang="en-US" sz="5400" dirty="0"/>
              <a:t>Fast to train</a:t>
            </a:r>
          </a:p>
          <a:p>
            <a:pPr lvl="2"/>
            <a:r>
              <a:rPr lang="en-US" sz="5400" dirty="0"/>
              <a:t>Results are interpretable</a:t>
            </a:r>
          </a:p>
          <a:p>
            <a:pPr lvl="3"/>
            <a:r>
              <a:rPr lang="en-US" sz="4200" dirty="0" smtClean="0"/>
              <a:t>Multiply inputs by coefficients </a:t>
            </a:r>
            <a:r>
              <a:rPr lang="en-US" sz="4200" dirty="0"/>
              <a:t>of a given record </a:t>
            </a:r>
            <a:r>
              <a:rPr lang="en-US" sz="4200" dirty="0" smtClean="0"/>
              <a:t>to </a:t>
            </a:r>
            <a:r>
              <a:rPr lang="en-US" sz="4200" dirty="0"/>
              <a:t>understand </a:t>
            </a:r>
            <a:r>
              <a:rPr lang="en-US" sz="4200" dirty="0" smtClean="0"/>
              <a:t>the </a:t>
            </a:r>
            <a:r>
              <a:rPr lang="en-US" sz="4200" dirty="0"/>
              <a:t>prediction</a:t>
            </a:r>
          </a:p>
          <a:p>
            <a:pPr lvl="2"/>
            <a:r>
              <a:rPr lang="en-US" sz="5400" dirty="0"/>
              <a:t>Can be updated without retraining from </a:t>
            </a:r>
            <a:r>
              <a:rPr lang="en-US" sz="5400" dirty="0" smtClean="0"/>
              <a:t>scratch</a:t>
            </a:r>
            <a:endParaRPr lang="en-US" dirty="0"/>
          </a:p>
          <a:p>
            <a:r>
              <a:rPr lang="en-US" dirty="0"/>
              <a:t>Cons:</a:t>
            </a:r>
          </a:p>
          <a:p>
            <a:pPr lvl="2"/>
            <a:r>
              <a:rPr lang="en-US" sz="5400" dirty="0"/>
              <a:t>Susceptible to over-training</a:t>
            </a:r>
          </a:p>
          <a:p>
            <a:pPr lvl="3"/>
            <a:r>
              <a:rPr lang="en-US" sz="4200" dirty="0"/>
              <a:t>Especially when the input features are correlated</a:t>
            </a:r>
          </a:p>
          <a:p>
            <a:pPr lvl="2"/>
            <a:r>
              <a:rPr lang="en-US" sz="5400" dirty="0"/>
              <a:t>Has a tendency to focus on the means of the distribution</a:t>
            </a:r>
          </a:p>
          <a:p>
            <a:pPr lvl="1"/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69517519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Lasso and Ridge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14399" y="3744686"/>
            <a:ext cx="11510683" cy="8674101"/>
          </a:xfrm>
        </p:spPr>
        <p:txBody>
          <a:bodyPr/>
          <a:lstStyle/>
          <a:p>
            <a:r>
              <a:rPr lang="en-US" sz="6600" dirty="0"/>
              <a:t>Lasso:</a:t>
            </a:r>
            <a:r>
              <a:rPr lang="en-US" dirty="0"/>
              <a:t> </a:t>
            </a:r>
          </a:p>
          <a:p>
            <a:pPr lvl="1"/>
            <a:r>
              <a:rPr lang="en-US" sz="4000" dirty="0"/>
              <a:t>L1 norm</a:t>
            </a:r>
          </a:p>
          <a:p>
            <a:pPr lvl="1"/>
            <a:r>
              <a:rPr lang="en-US" sz="4000" dirty="0"/>
              <a:t>E =</a:t>
            </a:r>
            <a:r>
              <a:rPr lang="en-US" sz="4000" baseline="30000" dirty="0"/>
              <a:t> </a:t>
            </a:r>
            <a:r>
              <a:rPr lang="el-GR" sz="4000" dirty="0"/>
              <a:t>Σ</a:t>
            </a:r>
            <a:r>
              <a:rPr lang="en-US" sz="4000" dirty="0"/>
              <a:t>(</a:t>
            </a:r>
            <a:r>
              <a:rPr lang="en-US" sz="4000" dirty="0" err="1"/>
              <a:t>y</a:t>
            </a:r>
            <a:r>
              <a:rPr lang="en-US" sz="4000" baseline="-25000" dirty="0" err="1"/>
              <a:t>true</a:t>
            </a:r>
            <a:r>
              <a:rPr lang="en-US" sz="4000" dirty="0"/>
              <a:t> </a:t>
            </a:r>
            <a:r>
              <a:rPr lang="mr-IN" sz="4000" dirty="0"/>
              <a:t>–</a:t>
            </a:r>
            <a:r>
              <a:rPr lang="en-US" sz="4000" dirty="0"/>
              <a:t> </a:t>
            </a:r>
            <a:r>
              <a:rPr lang="el-GR" sz="4000" dirty="0" err="1"/>
              <a:t>Σβ</a:t>
            </a:r>
            <a:r>
              <a:rPr lang="en-US" sz="4000" dirty="0"/>
              <a:t>x)</a:t>
            </a:r>
            <a:r>
              <a:rPr lang="en-US" sz="4000" baseline="30000" dirty="0"/>
              <a:t>2 </a:t>
            </a:r>
            <a:r>
              <a:rPr lang="en-US" sz="4000" dirty="0"/>
              <a:t>+ </a:t>
            </a:r>
            <a:r>
              <a:rPr lang="el-GR" sz="4000" dirty="0" err="1"/>
              <a:t>λΣ</a:t>
            </a:r>
            <a:r>
              <a:rPr lang="en-US" sz="4000" dirty="0"/>
              <a:t>|</a:t>
            </a:r>
            <a:r>
              <a:rPr lang="el-GR" sz="4000" dirty="0"/>
              <a:t>β</a:t>
            </a:r>
            <a:r>
              <a:rPr lang="en-US" sz="4000" baseline="-25000" dirty="0" err="1"/>
              <a:t>i</a:t>
            </a:r>
            <a:r>
              <a:rPr lang="en-US" sz="4000" dirty="0"/>
              <a:t>|</a:t>
            </a:r>
          </a:p>
          <a:p>
            <a:pPr lvl="1"/>
            <a:r>
              <a:rPr lang="en-US" sz="4000" dirty="0" smtClean="0"/>
              <a:t>Generate as </a:t>
            </a:r>
            <a:r>
              <a:rPr lang="en-US" sz="4000" dirty="0"/>
              <a:t>many zero coefficients as possible</a:t>
            </a:r>
          </a:p>
          <a:p>
            <a:pPr lvl="1"/>
            <a:r>
              <a:rPr lang="en-US" sz="4000" dirty="0"/>
              <a:t>Model size is drastically reduced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2615609" y="3735722"/>
            <a:ext cx="11203606" cy="8674101"/>
          </a:xfrm>
          <a:prstGeom prst="rect">
            <a:avLst/>
          </a:prstGeom>
        </p:spPr>
        <p:txBody>
          <a:bodyPr vert="horz" lIns="0" tIns="0" rIns="0" bIns="0"/>
          <a:lstStyle>
            <a:lvl1pPr marL="571500" indent="-571500" algn="l" defTabSz="546100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Char char="•"/>
              <a:defRPr sz="7000" baseline="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1pPr>
            <a:lvl2pPr marL="9144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2pPr>
            <a:lvl3pPr marL="13716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3pPr>
            <a:lvl4pPr marL="18288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4pPr>
            <a:lvl5pPr marL="22860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5pPr>
            <a:lvl6pPr indent="2413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6pPr>
            <a:lvl7pPr indent="4699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7pPr>
            <a:lvl8pPr indent="7112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8pPr>
            <a:lvl9pPr indent="9525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r>
              <a:rPr lang="en-US" sz="6600" dirty="0"/>
              <a:t>Ridge: </a:t>
            </a:r>
          </a:p>
          <a:p>
            <a:pPr lvl="1"/>
            <a:r>
              <a:rPr lang="en-US" sz="4000" dirty="0"/>
              <a:t>L2 norm</a:t>
            </a:r>
          </a:p>
          <a:p>
            <a:pPr lvl="1"/>
            <a:r>
              <a:rPr lang="en-US" sz="4000" dirty="0"/>
              <a:t>E =</a:t>
            </a:r>
            <a:r>
              <a:rPr lang="en-US" sz="4000" baseline="30000" dirty="0"/>
              <a:t> </a:t>
            </a:r>
            <a:r>
              <a:rPr lang="el-GR" sz="4000" dirty="0"/>
              <a:t>Σ</a:t>
            </a:r>
            <a:r>
              <a:rPr lang="en-US" sz="4000" dirty="0"/>
              <a:t>(</a:t>
            </a:r>
            <a:r>
              <a:rPr lang="en-US" sz="4000" dirty="0" err="1"/>
              <a:t>y</a:t>
            </a:r>
            <a:r>
              <a:rPr lang="en-US" sz="4000" baseline="-25000" dirty="0" err="1"/>
              <a:t>true</a:t>
            </a:r>
            <a:r>
              <a:rPr lang="en-US" sz="4000" dirty="0"/>
              <a:t> </a:t>
            </a:r>
            <a:r>
              <a:rPr lang="mr-IN" sz="4000" dirty="0"/>
              <a:t>–</a:t>
            </a:r>
            <a:r>
              <a:rPr lang="en-US" sz="4000" dirty="0"/>
              <a:t> </a:t>
            </a:r>
            <a:r>
              <a:rPr lang="el-GR" sz="4000" dirty="0" err="1"/>
              <a:t>Σβ</a:t>
            </a:r>
            <a:r>
              <a:rPr lang="en-US" sz="4000" dirty="0"/>
              <a:t>x)</a:t>
            </a:r>
            <a:r>
              <a:rPr lang="en-US" sz="4000" baseline="30000" dirty="0"/>
              <a:t>2 </a:t>
            </a:r>
            <a:r>
              <a:rPr lang="en-US" sz="4000" dirty="0"/>
              <a:t>+ </a:t>
            </a:r>
            <a:r>
              <a:rPr lang="el-GR" sz="4000" dirty="0" err="1"/>
              <a:t>λΣ</a:t>
            </a:r>
            <a:r>
              <a:rPr lang="en-US" sz="4000" dirty="0"/>
              <a:t>|</a:t>
            </a:r>
            <a:r>
              <a:rPr lang="el-GR" sz="4000" dirty="0"/>
              <a:t>β</a:t>
            </a:r>
            <a:r>
              <a:rPr lang="en-US" sz="4000" baseline="-25000" dirty="0"/>
              <a:t>i</a:t>
            </a:r>
            <a:r>
              <a:rPr lang="en-US" sz="4000" baseline="30000" dirty="0"/>
              <a:t>2</a:t>
            </a:r>
            <a:r>
              <a:rPr lang="en-US" sz="4000" dirty="0"/>
              <a:t>|</a:t>
            </a:r>
          </a:p>
          <a:p>
            <a:pPr lvl="1"/>
            <a:r>
              <a:rPr lang="en-US" sz="4000" dirty="0" smtClean="0"/>
              <a:t>Generate </a:t>
            </a:r>
            <a:r>
              <a:rPr lang="en-US" sz="4000" dirty="0"/>
              <a:t>small and relatively uniform coefficients</a:t>
            </a:r>
          </a:p>
          <a:p>
            <a:pPr lvl="1"/>
            <a:r>
              <a:rPr lang="en-US" sz="4000" dirty="0"/>
              <a:t>Can allow more </a:t>
            </a:r>
            <a:r>
              <a:rPr lang="en-US" sz="4000" dirty="0" smtClean="0"/>
              <a:t>robustness in </a:t>
            </a:r>
            <a:r>
              <a:rPr lang="en-US" sz="4000" dirty="0"/>
              <a:t>the model</a:t>
            </a:r>
          </a:p>
        </p:txBody>
      </p:sp>
      <p:sp>
        <p:nvSpPr>
          <p:cNvPr id="5" name="Rectangle 4"/>
          <p:cNvSpPr/>
          <p:nvPr/>
        </p:nvSpPr>
        <p:spPr>
          <a:xfrm>
            <a:off x="537881" y="2608400"/>
            <a:ext cx="23281333" cy="100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5400" dirty="0"/>
              <a:t>Critical extensions to linear regression that </a:t>
            </a:r>
            <a:r>
              <a:rPr lang="en-US" sz="5400" dirty="0" smtClean="0"/>
              <a:t>penalize </a:t>
            </a:r>
            <a:r>
              <a:rPr lang="en-US" sz="5400" dirty="0"/>
              <a:t>large coefficients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8290484"/>
            <a:ext cx="10571902" cy="53333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5608" y="8290484"/>
            <a:ext cx="10571902" cy="533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6268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Matters!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10901082" cy="9525000"/>
          </a:xfrm>
        </p:spPr>
        <p:txBody>
          <a:bodyPr/>
          <a:lstStyle/>
          <a:p>
            <a:r>
              <a:rPr lang="en-US" dirty="0"/>
              <a:t>Regressions can be very sensitive to “bad” data</a:t>
            </a:r>
          </a:p>
          <a:p>
            <a:pPr lvl="2"/>
            <a:r>
              <a:rPr lang="en-US" dirty="0"/>
              <a:t>Noise in the measurement</a:t>
            </a:r>
          </a:p>
          <a:p>
            <a:pPr lvl="2"/>
            <a:r>
              <a:rPr lang="en-US" dirty="0"/>
              <a:t>Unit conversion errors</a:t>
            </a:r>
          </a:p>
          <a:p>
            <a:pPr lvl="2"/>
            <a:r>
              <a:rPr lang="en-US" dirty="0"/>
              <a:t>Null values</a:t>
            </a:r>
          </a:p>
        </p:txBody>
      </p:sp>
      <p:pic>
        <p:nvPicPr>
          <p:cNvPr id="6" name="Content Placeholder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5081" y="3111499"/>
            <a:ext cx="10139083" cy="971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1363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5080" y="3111499"/>
            <a:ext cx="10140696" cy="97181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Matters!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10901082" cy="9525000"/>
          </a:xfrm>
        </p:spPr>
        <p:txBody>
          <a:bodyPr/>
          <a:lstStyle/>
          <a:p>
            <a:r>
              <a:rPr lang="en-US" dirty="0"/>
              <a:t>Regressions can be very sensitive to “bad” data</a:t>
            </a:r>
          </a:p>
          <a:p>
            <a:pPr lvl="2"/>
            <a:r>
              <a:rPr lang="en-US" dirty="0"/>
              <a:t>Noise in the measurement</a:t>
            </a:r>
          </a:p>
          <a:p>
            <a:pPr lvl="2"/>
            <a:r>
              <a:rPr lang="en-US" dirty="0"/>
              <a:t>Unit conversion errors</a:t>
            </a:r>
          </a:p>
          <a:p>
            <a:pPr lvl="2"/>
            <a:r>
              <a:rPr lang="en-US" dirty="0"/>
              <a:t>Null values</a:t>
            </a:r>
          </a:p>
        </p:txBody>
      </p:sp>
    </p:spTree>
    <p:extLst>
      <p:ext uri="{BB962C8B-B14F-4D97-AF65-F5344CB8AC3E}">
        <p14:creationId xmlns:p14="http://schemas.microsoft.com/office/powerpoint/2010/main" val="191928128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5080" y="3111499"/>
            <a:ext cx="10140696" cy="97181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Matters!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10901082" cy="9525000"/>
          </a:xfrm>
        </p:spPr>
        <p:txBody>
          <a:bodyPr/>
          <a:lstStyle/>
          <a:p>
            <a:r>
              <a:rPr lang="en-US" dirty="0"/>
              <a:t>Regressions can be very sensitive to “bad” data</a:t>
            </a:r>
          </a:p>
          <a:p>
            <a:pPr lvl="2"/>
            <a:r>
              <a:rPr lang="en-US" dirty="0"/>
              <a:t>Noise in the measurement</a:t>
            </a:r>
          </a:p>
          <a:p>
            <a:pPr lvl="2"/>
            <a:r>
              <a:rPr lang="en-US" dirty="0"/>
              <a:t>Unit conversion errors</a:t>
            </a:r>
          </a:p>
          <a:p>
            <a:pPr lvl="2"/>
            <a:r>
              <a:rPr lang="en-US" dirty="0"/>
              <a:t>Null values</a:t>
            </a:r>
          </a:p>
        </p:txBody>
      </p:sp>
      <p:sp>
        <p:nvSpPr>
          <p:cNvPr id="7" name="Up Arrow 6"/>
          <p:cNvSpPr/>
          <p:nvPr/>
        </p:nvSpPr>
        <p:spPr>
          <a:xfrm rot="13200000">
            <a:off x="17790784" y="10790465"/>
            <a:ext cx="793531" cy="1207804"/>
          </a:xfrm>
          <a:prstGeom prst="upArrow">
            <a:avLst/>
          </a:prstGeom>
          <a:solidFill>
            <a:srgbClr val="FF0000">
              <a:alpha val="6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60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5080" y="3121772"/>
            <a:ext cx="10140696" cy="97181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Matters!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10901082" cy="9525000"/>
          </a:xfrm>
        </p:spPr>
        <p:txBody>
          <a:bodyPr/>
          <a:lstStyle/>
          <a:p>
            <a:r>
              <a:rPr lang="en-US" dirty="0"/>
              <a:t>Regressions can be very sensitive to “bad” data</a:t>
            </a:r>
          </a:p>
          <a:p>
            <a:pPr lvl="2"/>
            <a:r>
              <a:rPr lang="en-US" dirty="0"/>
              <a:t>Noise in the measurement</a:t>
            </a:r>
          </a:p>
          <a:p>
            <a:pPr lvl="2"/>
            <a:r>
              <a:rPr lang="en-US" dirty="0"/>
              <a:t>Unit conversion errors</a:t>
            </a:r>
          </a:p>
          <a:p>
            <a:pPr lvl="2"/>
            <a:r>
              <a:rPr lang="en-US" dirty="0"/>
              <a:t>Null values</a:t>
            </a:r>
          </a:p>
        </p:txBody>
      </p:sp>
      <p:sp>
        <p:nvSpPr>
          <p:cNvPr id="7" name="Up Arrow 6"/>
          <p:cNvSpPr/>
          <p:nvPr/>
        </p:nvSpPr>
        <p:spPr>
          <a:xfrm rot="13200000">
            <a:off x="17790784" y="10790465"/>
            <a:ext cx="793531" cy="1207804"/>
          </a:xfrm>
          <a:prstGeom prst="upArrow">
            <a:avLst/>
          </a:prstGeom>
          <a:solidFill>
            <a:srgbClr val="FF0000">
              <a:alpha val="6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84265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5080" y="3111499"/>
            <a:ext cx="10140696" cy="97181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Matters!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10901082" cy="9525000"/>
          </a:xfrm>
        </p:spPr>
        <p:txBody>
          <a:bodyPr/>
          <a:lstStyle/>
          <a:p>
            <a:r>
              <a:rPr lang="en-US" dirty="0"/>
              <a:t>Several </a:t>
            </a:r>
            <a:r>
              <a:rPr lang="en-US" dirty="0" smtClean="0"/>
              <a:t>fixes, </a:t>
            </a:r>
            <a:r>
              <a:rPr lang="en-US" dirty="0"/>
              <a:t>depending on use case:</a:t>
            </a:r>
          </a:p>
          <a:p>
            <a:pPr lvl="2"/>
            <a:r>
              <a:rPr lang="en-US" dirty="0"/>
              <a:t>Filter out outliers</a:t>
            </a:r>
          </a:p>
          <a:p>
            <a:pPr lvl="2"/>
            <a:r>
              <a:rPr lang="en-US" dirty="0"/>
              <a:t>Give default value (e.g. mean)</a:t>
            </a:r>
          </a:p>
        </p:txBody>
      </p:sp>
      <p:sp>
        <p:nvSpPr>
          <p:cNvPr id="9" name="Up Arrow 8"/>
          <p:cNvSpPr/>
          <p:nvPr/>
        </p:nvSpPr>
        <p:spPr>
          <a:xfrm rot="19378820">
            <a:off x="18005935" y="9284394"/>
            <a:ext cx="793531" cy="1207804"/>
          </a:xfrm>
          <a:prstGeom prst="upArrow">
            <a:avLst/>
          </a:prstGeom>
          <a:solidFill>
            <a:srgbClr val="FF0000">
              <a:alpha val="6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2638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Over-fitting and Under-fitting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10988" y="3111500"/>
            <a:ext cx="11914094" cy="9525000"/>
          </a:xfrm>
        </p:spPr>
        <p:txBody>
          <a:bodyPr/>
          <a:lstStyle/>
          <a:p>
            <a:r>
              <a:rPr lang="en-US" dirty="0"/>
              <a:t>Not the same as outliers</a:t>
            </a:r>
          </a:p>
          <a:p>
            <a:r>
              <a:rPr lang="en-US" dirty="0"/>
              <a:t>Problem when data is sparse and/or </a:t>
            </a:r>
            <a:r>
              <a:rPr lang="en-US" dirty="0" smtClean="0"/>
              <a:t>number </a:t>
            </a:r>
            <a:r>
              <a:rPr lang="en-US" dirty="0"/>
              <a:t>of features is </a:t>
            </a:r>
            <a:r>
              <a:rPr lang="en-US" dirty="0" smtClean="0"/>
              <a:t>big</a:t>
            </a:r>
            <a:endParaRPr lang="en-US" dirty="0"/>
          </a:p>
          <a:p>
            <a:pPr lvl="2"/>
            <a:r>
              <a:rPr lang="en-US" dirty="0"/>
              <a:t>Model complexity yields </a:t>
            </a:r>
            <a:r>
              <a:rPr lang="en-US" dirty="0" smtClean="0"/>
              <a:t>more </a:t>
            </a:r>
            <a:r>
              <a:rPr lang="en-US" dirty="0"/>
              <a:t>nuanced </a:t>
            </a:r>
            <a:r>
              <a:rPr lang="en-US" dirty="0" smtClean="0"/>
              <a:t>predictions</a:t>
            </a:r>
          </a:p>
          <a:p>
            <a:pPr lvl="2"/>
            <a:r>
              <a:rPr lang="en-US" dirty="0" smtClean="0"/>
              <a:t>Susceptible </a:t>
            </a:r>
            <a:r>
              <a:rPr lang="en-US" dirty="0"/>
              <a:t>to over-fitting.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473952" y="2877383"/>
            <a:ext cx="9628093" cy="851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Polynomial Regression</a:t>
            </a:r>
            <a:endParaRPr lang="en-US" sz="4800" dirty="0"/>
          </a:p>
        </p:txBody>
      </p:sp>
      <p:pic>
        <p:nvPicPr>
          <p:cNvPr id="6" name="Content Placeholder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2189" y="3547532"/>
            <a:ext cx="9985248" cy="97214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274" y="10660321"/>
            <a:ext cx="12101808" cy="227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4628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2189" y="3547532"/>
            <a:ext cx="9983872" cy="97200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Over-fitting and Under-fitting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10988" y="3111500"/>
            <a:ext cx="11914094" cy="9525000"/>
          </a:xfrm>
        </p:spPr>
        <p:txBody>
          <a:bodyPr/>
          <a:lstStyle/>
          <a:p>
            <a:r>
              <a:rPr lang="en-US" dirty="0"/>
              <a:t>Not the same as outliers</a:t>
            </a:r>
          </a:p>
          <a:p>
            <a:r>
              <a:rPr lang="en-US" dirty="0"/>
              <a:t>Problem when data is sparse and/or </a:t>
            </a:r>
            <a:r>
              <a:rPr lang="en-US" dirty="0" smtClean="0"/>
              <a:t>number </a:t>
            </a:r>
            <a:r>
              <a:rPr lang="en-US" dirty="0"/>
              <a:t>of features is </a:t>
            </a:r>
            <a:r>
              <a:rPr lang="en-US" dirty="0" smtClean="0"/>
              <a:t>big</a:t>
            </a:r>
            <a:endParaRPr lang="en-US" dirty="0"/>
          </a:p>
          <a:p>
            <a:pPr lvl="2"/>
            <a:r>
              <a:rPr lang="en-US" dirty="0"/>
              <a:t>Model complexity yields </a:t>
            </a:r>
            <a:r>
              <a:rPr lang="en-US" dirty="0" smtClean="0"/>
              <a:t>more </a:t>
            </a:r>
            <a:r>
              <a:rPr lang="en-US" dirty="0"/>
              <a:t>nuanced </a:t>
            </a:r>
            <a:r>
              <a:rPr lang="en-US" dirty="0" smtClean="0"/>
              <a:t>predictions</a:t>
            </a:r>
          </a:p>
          <a:p>
            <a:pPr lvl="2"/>
            <a:r>
              <a:rPr lang="en-US" dirty="0" smtClean="0"/>
              <a:t>Susceptible </a:t>
            </a:r>
            <a:r>
              <a:rPr lang="en-US" dirty="0"/>
              <a:t>to over-fitting.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473952" y="2877383"/>
            <a:ext cx="9628093" cy="851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Ridge Regression</a:t>
            </a:r>
            <a:endParaRPr lang="en-US" sz="48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36" y="10688770"/>
            <a:ext cx="12246355" cy="194773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243332" y="11478578"/>
            <a:ext cx="902101" cy="3218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810754" y="11888054"/>
            <a:ext cx="1614328" cy="3059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10987" y="12209936"/>
            <a:ext cx="10612283" cy="3353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243332" y="11872120"/>
            <a:ext cx="3180054" cy="3218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5760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0145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vs. Classification</a:t>
            </a:r>
          </a:p>
        </p:txBody>
      </p:sp>
      <p:pic>
        <p:nvPicPr>
          <p:cNvPr id="5" name="Content Placeholder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045" y="3921625"/>
            <a:ext cx="7951107" cy="7848842"/>
          </a:xfrm>
          <a:prstGeom prst="rect">
            <a:avLst/>
          </a:prstGeom>
        </p:spPr>
      </p:pic>
      <p:pic>
        <p:nvPicPr>
          <p:cNvPr id="6" name="Content Placeholder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6610" y="3921625"/>
            <a:ext cx="7951107" cy="784884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25970" y="3177126"/>
            <a:ext cx="4246355" cy="71096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ctr">
            <a:spAutoFit/>
          </a:bodyPr>
          <a:lstStyle/>
          <a:p>
            <a:pPr rtl="0" latinLnBrk="1" hangingPunct="0"/>
            <a:r>
              <a:rPr lang="en-US" sz="4200" dirty="0" smtClean="0"/>
              <a:t>Given x, will y </a:t>
            </a:r>
            <a:r>
              <a:rPr lang="en-US" sz="4200" dirty="0"/>
              <a:t>≥</a:t>
            </a:r>
            <a:r>
              <a:rPr lang="en-US" sz="4200" dirty="0" smtClean="0"/>
              <a:t> 4?</a:t>
            </a:r>
            <a:endParaRPr kumimoji="0" lang="en-US" sz="4200" b="0" i="0" u="none" strike="noStrike" cap="none" spc="0" normalizeH="0" baseline="0" dirty="0">
              <a:ln>
                <a:noFill/>
              </a:ln>
              <a:solidFill>
                <a:srgbClr val="7D8490"/>
              </a:solidFill>
              <a:effectLst/>
              <a:uFillTx/>
              <a:sym typeface="Vista Sans OT Medium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242462" y="3104572"/>
            <a:ext cx="4379405" cy="71096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ctr">
            <a:spAutoFit/>
          </a:bodyPr>
          <a:lstStyle/>
          <a:p>
            <a:pPr rtl="0" latinLnBrk="1" hangingPunct="0"/>
            <a:r>
              <a:rPr lang="en-US" sz="4200" dirty="0" smtClean="0"/>
              <a:t>Given x, what is y?</a:t>
            </a:r>
            <a:endParaRPr kumimoji="0" lang="en-US" sz="4200" b="0" i="0" u="none" strike="noStrike" cap="none" spc="0" normalizeH="0" baseline="0" dirty="0">
              <a:ln>
                <a:noFill/>
              </a:ln>
              <a:solidFill>
                <a:srgbClr val="7D8490"/>
              </a:solidFill>
              <a:effectLst/>
              <a:uFillTx/>
              <a:sym typeface="Vista Sans OT Medium"/>
            </a:endParaRPr>
          </a:p>
        </p:txBody>
      </p:sp>
    </p:spTree>
    <p:extLst>
      <p:ext uri="{BB962C8B-B14F-4D97-AF65-F5344CB8AC3E}">
        <p14:creationId xmlns:p14="http://schemas.microsoft.com/office/powerpoint/2010/main" val="89113758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to use and when?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62581" y="2761878"/>
            <a:ext cx="12109525" cy="9525000"/>
          </a:xfrm>
        </p:spPr>
        <p:txBody>
          <a:bodyPr/>
          <a:lstStyle/>
          <a:p>
            <a:pPr marL="0" indent="0">
              <a:buNone/>
            </a:pPr>
            <a:r>
              <a:rPr lang="en-US" sz="8000" dirty="0"/>
              <a:t>Classification</a:t>
            </a:r>
          </a:p>
          <a:p>
            <a:pPr lvl="1"/>
            <a:r>
              <a:rPr lang="en-US" sz="6000" dirty="0"/>
              <a:t>Predicting class membership</a:t>
            </a:r>
          </a:p>
          <a:p>
            <a:pPr lvl="2"/>
            <a:r>
              <a:rPr lang="en-US" sz="4800" dirty="0"/>
              <a:t>Is this classical music or death metal</a:t>
            </a:r>
            <a:r>
              <a:rPr lang="en-US" sz="4800" dirty="0" smtClean="0"/>
              <a:t>?</a:t>
            </a:r>
            <a:endParaRPr lang="en-US" sz="4800" dirty="0"/>
          </a:p>
          <a:p>
            <a:pPr lvl="1"/>
            <a:r>
              <a:rPr lang="en-US" sz="6000" dirty="0"/>
              <a:t>Predicted label(s) should be interpretable as probabilities</a:t>
            </a:r>
          </a:p>
          <a:p>
            <a:pPr lvl="2"/>
            <a:r>
              <a:rPr lang="en-US" sz="4800" dirty="0"/>
              <a:t>Will a user click on this </a:t>
            </a:r>
            <a:r>
              <a:rPr lang="en-US" sz="4800" dirty="0" smtClean="0"/>
              <a:t>content?</a:t>
            </a:r>
            <a:endParaRPr lang="en-US" sz="4800" dirty="0"/>
          </a:p>
          <a:p>
            <a:pPr lvl="1"/>
            <a:r>
              <a:rPr lang="en-US" sz="6000" dirty="0"/>
              <a:t>There is no particular order to the label(s)</a:t>
            </a:r>
          </a:p>
          <a:p>
            <a:pPr lvl="2"/>
            <a:r>
              <a:rPr lang="en-US" sz="4800" dirty="0" smtClean="0"/>
              <a:t>What species of dog is this?</a:t>
            </a:r>
            <a:endParaRPr lang="en-US" sz="4800" dirty="0"/>
          </a:p>
          <a:p>
            <a:pPr lvl="1"/>
            <a:endParaRPr lang="en-US" sz="5400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529066" y="2779808"/>
            <a:ext cx="11580611" cy="9525000"/>
          </a:xfrm>
          <a:prstGeom prst="rect">
            <a:avLst/>
          </a:prstGeom>
        </p:spPr>
        <p:txBody>
          <a:bodyPr vert="horz" lIns="0" tIns="0" rIns="0" bIns="0"/>
          <a:lstStyle>
            <a:lvl1pPr marL="571500" indent="-571500" algn="l" defTabSz="546100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Char char="•"/>
              <a:defRPr sz="7000" baseline="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1pPr>
            <a:lvl2pPr marL="9144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2pPr>
            <a:lvl3pPr marL="13716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3pPr>
            <a:lvl4pPr marL="18288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4pPr>
            <a:lvl5pPr marL="22860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5pPr>
            <a:lvl6pPr indent="2413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6pPr>
            <a:lvl7pPr indent="4699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7pPr>
            <a:lvl8pPr indent="7112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8pPr>
            <a:lvl9pPr indent="9525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0" indent="0">
              <a:buNone/>
            </a:pPr>
            <a:r>
              <a:rPr lang="en-US" sz="8000" dirty="0"/>
              <a:t>Regression</a:t>
            </a:r>
          </a:p>
          <a:p>
            <a:pPr lvl="1"/>
            <a:r>
              <a:rPr lang="en-US" sz="6000" dirty="0"/>
              <a:t>The values are continuous</a:t>
            </a:r>
          </a:p>
          <a:p>
            <a:pPr lvl="2"/>
            <a:r>
              <a:rPr lang="en-US" sz="4800" dirty="0"/>
              <a:t>Predicting the sale price of a </a:t>
            </a:r>
            <a:r>
              <a:rPr lang="en-US" sz="4800" dirty="0" smtClean="0"/>
              <a:t>home</a:t>
            </a:r>
            <a:endParaRPr lang="en-US" sz="4800" dirty="0"/>
          </a:p>
          <a:p>
            <a:pPr lvl="1"/>
            <a:r>
              <a:rPr lang="en-US" sz="6000" dirty="0"/>
              <a:t>Values are discrete, but have meaning</a:t>
            </a:r>
          </a:p>
          <a:p>
            <a:pPr lvl="2"/>
            <a:r>
              <a:rPr lang="en-US" sz="4800" dirty="0"/>
              <a:t>How many stars will </a:t>
            </a:r>
            <a:r>
              <a:rPr lang="en-US" sz="4800" dirty="0" smtClean="0"/>
              <a:t>this movie earn on IMDB?</a:t>
            </a:r>
            <a:endParaRPr lang="en-US" sz="4800" dirty="0"/>
          </a:p>
          <a:p>
            <a:pPr lvl="1"/>
            <a:r>
              <a:rPr lang="en-US" sz="5400" dirty="0"/>
              <a:t>D</a:t>
            </a:r>
            <a:r>
              <a:rPr lang="en-US" sz="6000" dirty="0"/>
              <a:t>istance from the true value matters</a:t>
            </a:r>
          </a:p>
        </p:txBody>
      </p:sp>
    </p:spTree>
    <p:extLst>
      <p:ext uri="{BB962C8B-B14F-4D97-AF65-F5344CB8AC3E}">
        <p14:creationId xmlns:p14="http://schemas.microsoft.com/office/powerpoint/2010/main" val="142680947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 Little Bit Of History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1779622" y="3576917"/>
            <a:ext cx="12021671" cy="9090211"/>
          </a:xfrm>
        </p:spPr>
        <p:txBody>
          <a:bodyPr/>
          <a:lstStyle/>
          <a:p>
            <a:r>
              <a:rPr lang="en-US" dirty="0"/>
              <a:t>19 observations over three days in January of </a:t>
            </a:r>
            <a:r>
              <a:rPr lang="fi-FI" dirty="0"/>
              <a:t>1801</a:t>
            </a:r>
          </a:p>
          <a:p>
            <a:endParaRPr lang="fi-FI" dirty="0"/>
          </a:p>
          <a:p>
            <a:r>
              <a:rPr lang="fi-FI" dirty="0"/>
              <a:t>Using just </a:t>
            </a:r>
            <a:r>
              <a:rPr lang="fi-FI" dirty="0" err="1"/>
              <a:t>three</a:t>
            </a:r>
            <a:r>
              <a:rPr lang="fi-FI" dirty="0"/>
              <a:t> of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observations</a:t>
            </a:r>
            <a:r>
              <a:rPr lang="fi-FI" dirty="0"/>
              <a:t>, </a:t>
            </a:r>
            <a:r>
              <a:rPr lang="fi-FI" dirty="0" err="1" smtClean="0"/>
              <a:t>Legendre</a:t>
            </a:r>
            <a:r>
              <a:rPr lang="fi-FI" smtClean="0"/>
              <a:t> </a:t>
            </a:r>
            <a:r>
              <a:rPr lang="fi-FI" smtClean="0"/>
              <a:t>sucesfully</a:t>
            </a:r>
            <a:r>
              <a:rPr lang="fi-FI" dirty="0" smtClean="0"/>
              <a:t> </a:t>
            </a:r>
            <a:r>
              <a:rPr lang="fi-FI" dirty="0" err="1"/>
              <a:t>predicted</a:t>
            </a:r>
            <a:r>
              <a:rPr lang="fi-FI" dirty="0"/>
              <a:t> </a:t>
            </a:r>
            <a:r>
              <a:rPr lang="fi-FI" dirty="0" err="1"/>
              <a:t>Ceres</a:t>
            </a:r>
            <a:r>
              <a:rPr lang="fi-FI" dirty="0"/>
              <a:t>’ </a:t>
            </a:r>
            <a:r>
              <a:rPr lang="fi-FI" dirty="0" err="1"/>
              <a:t>next</a:t>
            </a:r>
            <a:r>
              <a:rPr lang="fi-FI" dirty="0"/>
              <a:t> </a:t>
            </a:r>
            <a:r>
              <a:rPr lang="fi-FI" dirty="0" err="1"/>
              <a:t>location</a:t>
            </a:r>
            <a:r>
              <a:rPr lang="fi-FI" dirty="0"/>
              <a:t>.</a:t>
            </a:r>
            <a:endParaRPr lang="en-US" dirty="0"/>
          </a:p>
        </p:txBody>
      </p:sp>
      <p:pic>
        <p:nvPicPr>
          <p:cNvPr id="4" name="Content Placeholder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352" y="3111263"/>
            <a:ext cx="8641977" cy="6557187"/>
          </a:xfrm>
          <a:prstGeom prst="rect">
            <a:avLst/>
          </a:prstGeom>
        </p:spPr>
      </p:pic>
      <p:pic>
        <p:nvPicPr>
          <p:cNvPr id="5" name="Content Placeholder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693" y="9935509"/>
            <a:ext cx="9323294" cy="348461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624274" y="9259840"/>
            <a:ext cx="4920343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/>
              <a:t>commons.wikimedia.org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6258644" y="13181597"/>
            <a:ext cx="4920343" cy="471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smtClean="0"/>
              <a:t>books.google.com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8444392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Metrics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10901082" cy="9525000"/>
          </a:xfrm>
        </p:spPr>
        <p:txBody>
          <a:bodyPr/>
          <a:lstStyle/>
          <a:p>
            <a:r>
              <a:rPr lang="en-US" sz="6000" dirty="0" smtClean="0"/>
              <a:t>Don’t always have a asteroid to confirm predictions</a:t>
            </a:r>
          </a:p>
          <a:p>
            <a:r>
              <a:rPr lang="en-US" sz="6000" dirty="0" smtClean="0"/>
              <a:t>Classification </a:t>
            </a:r>
            <a:r>
              <a:rPr lang="en-US" sz="6000" dirty="0"/>
              <a:t>metrics boil down to “was the prediction </a:t>
            </a:r>
            <a:r>
              <a:rPr lang="en-US" sz="6000" dirty="0" smtClean="0"/>
              <a:t>right?”</a:t>
            </a:r>
            <a:endParaRPr lang="en-US" sz="6000" dirty="0"/>
          </a:p>
          <a:p>
            <a:pPr lvl="2"/>
            <a:r>
              <a:rPr lang="en-US" sz="4800" dirty="0"/>
              <a:t>ROC Curves</a:t>
            </a:r>
          </a:p>
          <a:p>
            <a:pPr lvl="2"/>
            <a:r>
              <a:rPr lang="en-US" sz="4800" dirty="0"/>
              <a:t>Precision vs Recall</a:t>
            </a:r>
          </a:p>
          <a:p>
            <a:pPr lvl="2"/>
            <a:r>
              <a:rPr lang="en-US" sz="4800" dirty="0"/>
              <a:t>F1 Score</a:t>
            </a:r>
          </a:p>
          <a:p>
            <a:pPr lvl="2"/>
            <a:r>
              <a:rPr lang="en-US" sz="4800" dirty="0"/>
              <a:t>Loss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2918133" y="3102536"/>
            <a:ext cx="10901082" cy="9525000"/>
          </a:xfrm>
          <a:prstGeom prst="rect">
            <a:avLst/>
          </a:prstGeom>
        </p:spPr>
        <p:txBody>
          <a:bodyPr vert="horz" lIns="0" tIns="0" rIns="0" bIns="0"/>
          <a:lstStyle>
            <a:lvl1pPr marL="571500" indent="-571500" algn="l" defTabSz="546100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Char char="•"/>
              <a:defRPr sz="7000" baseline="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1pPr>
            <a:lvl2pPr marL="9144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2pPr>
            <a:lvl3pPr marL="13716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3pPr>
            <a:lvl4pPr marL="18288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4pPr>
            <a:lvl5pPr marL="22860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5pPr>
            <a:lvl6pPr indent="2413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6pPr>
            <a:lvl7pPr indent="4699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7pPr>
            <a:lvl8pPr indent="7112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8pPr>
            <a:lvl9pPr indent="9525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r>
              <a:rPr lang="en-US" sz="6000" dirty="0"/>
              <a:t>Regression </a:t>
            </a:r>
            <a:r>
              <a:rPr lang="en-US" sz="6000" dirty="0" smtClean="0"/>
              <a:t>are continuous</a:t>
            </a:r>
          </a:p>
          <a:p>
            <a:r>
              <a:rPr lang="en-US" sz="6000" dirty="0" smtClean="0"/>
              <a:t>Quantify </a:t>
            </a:r>
            <a:r>
              <a:rPr lang="en-US" sz="6000" dirty="0"/>
              <a:t>how right </a:t>
            </a:r>
            <a:r>
              <a:rPr lang="en-US" sz="6000" dirty="0" smtClean="0"/>
              <a:t>they </a:t>
            </a:r>
            <a:r>
              <a:rPr lang="en-US" sz="6000" dirty="0"/>
              <a:t>are over how </a:t>
            </a:r>
            <a:r>
              <a:rPr lang="en-US" sz="6000" dirty="0" smtClean="0"/>
              <a:t>many inputs:</a:t>
            </a:r>
            <a:endParaRPr lang="en-US" sz="6000" dirty="0"/>
          </a:p>
          <a:p>
            <a:pPr lvl="2"/>
            <a:r>
              <a:rPr lang="en-US" sz="5400" dirty="0"/>
              <a:t>Mean Absolute Error: </a:t>
            </a:r>
          </a:p>
          <a:p>
            <a:pPr lvl="3"/>
            <a:r>
              <a:rPr lang="el-GR" sz="4800" dirty="0"/>
              <a:t>Σ</a:t>
            </a:r>
            <a:r>
              <a:rPr lang="en-US" sz="4800" dirty="0"/>
              <a:t>(</a:t>
            </a:r>
            <a:r>
              <a:rPr lang="en-US" sz="4800" dirty="0" err="1"/>
              <a:t>y</a:t>
            </a:r>
            <a:r>
              <a:rPr lang="en-US" sz="4800" baseline="-25000" dirty="0" err="1"/>
              <a:t>true</a:t>
            </a:r>
            <a:r>
              <a:rPr lang="en-US" sz="4800" dirty="0"/>
              <a:t> </a:t>
            </a:r>
            <a:r>
              <a:rPr lang="mr-IN" sz="4800" dirty="0"/>
              <a:t>–</a:t>
            </a:r>
            <a:r>
              <a:rPr lang="en-US" sz="4800" dirty="0"/>
              <a:t> </a:t>
            </a:r>
            <a:r>
              <a:rPr lang="en-US" sz="4800" dirty="0" err="1"/>
              <a:t>y</a:t>
            </a:r>
            <a:r>
              <a:rPr lang="en-US" sz="4800" baseline="-25000" dirty="0" err="1"/>
              <a:t>pred</a:t>
            </a:r>
            <a:r>
              <a:rPr lang="en-US" sz="4800" dirty="0"/>
              <a:t>)</a:t>
            </a:r>
            <a:endParaRPr lang="en-US" sz="4800" baseline="30000" dirty="0"/>
          </a:p>
          <a:p>
            <a:pPr lvl="2"/>
            <a:r>
              <a:rPr lang="en-US" sz="5400" dirty="0"/>
              <a:t>Root-Mean Square</a:t>
            </a:r>
          </a:p>
          <a:p>
            <a:pPr lvl="3"/>
            <a:r>
              <a:rPr lang="en-US" sz="4800" dirty="0" err="1"/>
              <a:t>Sqrt</a:t>
            </a:r>
            <a:r>
              <a:rPr lang="en-US" sz="4800" dirty="0"/>
              <a:t>(1/n </a:t>
            </a:r>
            <a:r>
              <a:rPr lang="el-GR" sz="4800" dirty="0"/>
              <a:t>Σ</a:t>
            </a:r>
            <a:r>
              <a:rPr lang="en-US" sz="4800" dirty="0"/>
              <a:t>(</a:t>
            </a:r>
            <a:r>
              <a:rPr lang="en-US" sz="4800" dirty="0" err="1"/>
              <a:t>y</a:t>
            </a:r>
            <a:r>
              <a:rPr lang="en-US" sz="4800" baseline="-25000" dirty="0" err="1"/>
              <a:t>true</a:t>
            </a:r>
            <a:r>
              <a:rPr lang="en-US" sz="4800" dirty="0"/>
              <a:t> </a:t>
            </a:r>
            <a:r>
              <a:rPr lang="mr-IN" sz="4800" dirty="0"/>
              <a:t>–</a:t>
            </a:r>
            <a:r>
              <a:rPr lang="en-US" sz="4800" dirty="0"/>
              <a:t> </a:t>
            </a:r>
            <a:r>
              <a:rPr lang="en-US" sz="4800" dirty="0" err="1"/>
              <a:t>y</a:t>
            </a:r>
            <a:r>
              <a:rPr lang="en-US" sz="4800" baseline="-25000" dirty="0" err="1"/>
              <a:t>pred</a:t>
            </a:r>
            <a:r>
              <a:rPr lang="en-US" sz="4800" dirty="0"/>
              <a:t>)</a:t>
            </a:r>
            <a:r>
              <a:rPr lang="en-US" sz="4800" baseline="30000" dirty="0"/>
              <a:t>2</a:t>
            </a:r>
            <a:r>
              <a:rPr lang="en-US" sz="4800" dirty="0"/>
              <a:t>)</a:t>
            </a:r>
          </a:p>
          <a:p>
            <a:pPr lvl="2"/>
            <a:r>
              <a:rPr lang="en-US" sz="5400" dirty="0"/>
              <a:t>Goodness-of-fit</a:t>
            </a:r>
          </a:p>
          <a:p>
            <a:pPr lvl="3"/>
            <a:r>
              <a:rPr lang="el-GR" sz="4800" dirty="0"/>
              <a:t>Σ</a:t>
            </a:r>
            <a:r>
              <a:rPr lang="en-US" sz="4800" dirty="0"/>
              <a:t>(</a:t>
            </a:r>
            <a:r>
              <a:rPr lang="en-US" sz="4800" dirty="0" err="1"/>
              <a:t>y</a:t>
            </a:r>
            <a:r>
              <a:rPr lang="en-US" sz="4800" baseline="-25000" dirty="0" err="1"/>
              <a:t>true</a:t>
            </a:r>
            <a:r>
              <a:rPr lang="en-US" sz="4800" dirty="0"/>
              <a:t> </a:t>
            </a:r>
            <a:r>
              <a:rPr lang="mr-IN" sz="4800" dirty="0"/>
              <a:t>–</a:t>
            </a:r>
            <a:r>
              <a:rPr lang="en-US" sz="4800" dirty="0"/>
              <a:t> </a:t>
            </a:r>
            <a:r>
              <a:rPr lang="en-US" sz="4800" dirty="0" err="1" smtClean="0"/>
              <a:t>y</a:t>
            </a:r>
            <a:r>
              <a:rPr lang="en-US" sz="4800" baseline="-25000" dirty="0" err="1" smtClean="0"/>
              <a:t>pred</a:t>
            </a:r>
            <a:r>
              <a:rPr lang="en-US" sz="4800" dirty="0" smtClean="0"/>
              <a:t>)</a:t>
            </a:r>
            <a:r>
              <a:rPr lang="en-US" sz="4800" baseline="30000" dirty="0" smtClean="0"/>
              <a:t>2</a:t>
            </a:r>
            <a:r>
              <a:rPr lang="en-US" sz="4800" dirty="0" smtClean="0"/>
              <a:t>/</a:t>
            </a:r>
            <a:r>
              <a:rPr lang="en-US" sz="4800" dirty="0" err="1" smtClean="0"/>
              <a:t>y</a:t>
            </a:r>
            <a:r>
              <a:rPr lang="en-US" sz="4800" baseline="-25000" dirty="0" err="1" smtClean="0"/>
              <a:t>pred</a:t>
            </a:r>
            <a:endParaRPr lang="en-US" sz="4800" baseline="-25000" dirty="0" smtClean="0"/>
          </a:p>
        </p:txBody>
      </p:sp>
    </p:spTree>
    <p:extLst>
      <p:ext uri="{BB962C8B-B14F-4D97-AF65-F5344CB8AC3E}">
        <p14:creationId xmlns:p14="http://schemas.microsoft.com/office/powerpoint/2010/main" val="95179106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Zoo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10901082" cy="9525000"/>
          </a:xfrm>
        </p:spPr>
        <p:txBody>
          <a:bodyPr/>
          <a:lstStyle/>
          <a:p>
            <a:r>
              <a:rPr lang="en-US" sz="6000" dirty="0"/>
              <a:t>As with classification, there is a panoply of possible algorithms you can apply to the problem</a:t>
            </a:r>
            <a:r>
              <a:rPr lang="en-US" sz="6000" dirty="0" smtClean="0"/>
              <a:t>.</a:t>
            </a:r>
            <a:br>
              <a:rPr lang="en-US" sz="6000" dirty="0" smtClean="0"/>
            </a:br>
            <a:endParaRPr lang="en-US" sz="6000" dirty="0"/>
          </a:p>
          <a:p>
            <a:r>
              <a:rPr lang="en-US" sz="6000" dirty="0"/>
              <a:t>Typically trading off model complexity, training time, and </a:t>
            </a:r>
            <a:r>
              <a:rPr lang="en-US" sz="6000" dirty="0" smtClean="0"/>
              <a:t>risk of over-training</a:t>
            </a:r>
            <a:endParaRPr lang="en-US" sz="6000" dirty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2918133" y="3102536"/>
            <a:ext cx="10901082" cy="9525000"/>
          </a:xfrm>
          <a:prstGeom prst="rect">
            <a:avLst/>
          </a:prstGeom>
        </p:spPr>
        <p:txBody>
          <a:bodyPr vert="horz" lIns="0" tIns="0" rIns="0" bIns="0"/>
          <a:lstStyle>
            <a:lvl1pPr marL="571500" indent="-571500" algn="l" defTabSz="546100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Char char="•"/>
              <a:defRPr sz="7000" baseline="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1pPr>
            <a:lvl2pPr marL="9144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2pPr>
            <a:lvl3pPr marL="13716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3pPr>
            <a:lvl4pPr marL="18288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4pPr>
            <a:lvl5pPr marL="2286000" indent="-457200" algn="l" defTabSz="546100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  <a:ea typeface="+mj-ea"/>
                <a:cs typeface="+mj-cs"/>
                <a:sym typeface="Helvetica"/>
              </a:defRPr>
            </a:lvl5pPr>
            <a:lvl6pPr indent="2413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6pPr>
            <a:lvl7pPr indent="4699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7pPr>
            <a:lvl8pPr indent="7112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8pPr>
            <a:lvl9pPr indent="952500" algn="ctr" defTabSz="546100">
              <a:defRPr sz="48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r>
              <a:rPr lang="en-US" sz="6000" dirty="0"/>
              <a:t>Some of the most common regression techniques include</a:t>
            </a:r>
            <a:r>
              <a:rPr lang="en-US" sz="6000" dirty="0" smtClean="0"/>
              <a:t>:</a:t>
            </a:r>
            <a:br>
              <a:rPr lang="en-US" sz="6000" dirty="0" smtClean="0"/>
            </a:br>
            <a:endParaRPr lang="en-US" sz="6000" dirty="0"/>
          </a:p>
          <a:p>
            <a:pPr lvl="2"/>
            <a:r>
              <a:rPr lang="en-US" sz="5400" dirty="0"/>
              <a:t>Linear regression</a:t>
            </a:r>
          </a:p>
          <a:p>
            <a:pPr lvl="2"/>
            <a:r>
              <a:rPr lang="en-US" sz="5400" dirty="0"/>
              <a:t>Polynomial regression</a:t>
            </a:r>
          </a:p>
          <a:p>
            <a:pPr lvl="2"/>
            <a:r>
              <a:rPr lang="en-US" sz="5400" dirty="0"/>
              <a:t>Ridge</a:t>
            </a:r>
          </a:p>
          <a:p>
            <a:pPr lvl="2"/>
            <a:r>
              <a:rPr lang="en-US" sz="5400" dirty="0"/>
              <a:t>Lasso</a:t>
            </a:r>
          </a:p>
        </p:txBody>
      </p:sp>
    </p:spTree>
    <p:extLst>
      <p:ext uri="{BB962C8B-B14F-4D97-AF65-F5344CB8AC3E}">
        <p14:creationId xmlns:p14="http://schemas.microsoft.com/office/powerpoint/2010/main" val="212899092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</a:t>
            </a:r>
            <a:r>
              <a:rPr lang="en-US" dirty="0" smtClean="0"/>
              <a:t>Regression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22169718" cy="9525000"/>
          </a:xfrm>
        </p:spPr>
        <p:txBody>
          <a:bodyPr/>
          <a:lstStyle/>
          <a:p>
            <a:r>
              <a:rPr lang="en-US" dirty="0"/>
              <a:t>Assumes 1</a:t>
            </a:r>
            <a:r>
              <a:rPr lang="en-US" baseline="30000" dirty="0"/>
              <a:t>st</a:t>
            </a:r>
            <a:r>
              <a:rPr lang="en-US" dirty="0"/>
              <a:t> order relationship between input features and output value</a:t>
            </a:r>
          </a:p>
          <a:p>
            <a:pPr lvl="2"/>
            <a:r>
              <a:rPr lang="en-US" dirty="0" err="1"/>
              <a:t>y</a:t>
            </a:r>
            <a:r>
              <a:rPr lang="en-US" baseline="-25000" dirty="0" err="1"/>
              <a:t>pred</a:t>
            </a:r>
            <a:r>
              <a:rPr lang="en-US" dirty="0"/>
              <a:t> = </a:t>
            </a:r>
            <a:r>
              <a:rPr lang="el-GR" dirty="0" err="1"/>
              <a:t>Σβ</a:t>
            </a:r>
            <a:r>
              <a:rPr lang="en-US" baseline="-25000" dirty="0" err="1"/>
              <a:t>i</a:t>
            </a:r>
            <a:r>
              <a:rPr lang="en-US" dirty="0" err="1"/>
              <a:t>x</a:t>
            </a:r>
            <a:r>
              <a:rPr lang="en-US" baseline="-25000" dirty="0" err="1"/>
              <a:t>i</a:t>
            </a:r>
            <a:endParaRPr lang="en-US" baseline="-25000" dirty="0"/>
          </a:p>
          <a:p>
            <a:r>
              <a:rPr lang="en-US" dirty="0"/>
              <a:t>Loss function often </a:t>
            </a:r>
            <a:r>
              <a:rPr lang="en-US" dirty="0" smtClean="0"/>
              <a:t>minimized using </a:t>
            </a:r>
            <a:r>
              <a:rPr lang="en-US" dirty="0"/>
              <a:t>the “least squares” </a:t>
            </a:r>
            <a:r>
              <a:rPr lang="en-US" dirty="0" smtClean="0"/>
              <a:t>method (or singular value decomposition)</a:t>
            </a:r>
            <a:endParaRPr lang="en-US" dirty="0"/>
          </a:p>
          <a:p>
            <a:pPr lvl="2"/>
            <a:r>
              <a:rPr lang="en-US" dirty="0"/>
              <a:t>E = </a:t>
            </a:r>
            <a:r>
              <a:rPr lang="el-GR" dirty="0"/>
              <a:t>Σ</a:t>
            </a:r>
            <a:r>
              <a:rPr lang="en-US" dirty="0"/>
              <a:t>(</a:t>
            </a:r>
            <a:r>
              <a:rPr lang="en-US" dirty="0" err="1"/>
              <a:t>y</a:t>
            </a:r>
            <a:r>
              <a:rPr lang="en-US" baseline="-25000" dirty="0" err="1"/>
              <a:t>true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y</a:t>
            </a:r>
            <a:r>
              <a:rPr lang="en-US" baseline="-25000" dirty="0" err="1"/>
              <a:t>pred</a:t>
            </a:r>
            <a:r>
              <a:rPr lang="en-US" dirty="0"/>
              <a:t>)</a:t>
            </a:r>
            <a:r>
              <a:rPr lang="en-US" baseline="30000" dirty="0"/>
              <a:t>2 </a:t>
            </a:r>
            <a:r>
              <a:rPr lang="en-US" dirty="0"/>
              <a:t>=</a:t>
            </a:r>
            <a:r>
              <a:rPr lang="en-US" baseline="30000" dirty="0"/>
              <a:t> </a:t>
            </a:r>
            <a:r>
              <a:rPr lang="el-GR" dirty="0"/>
              <a:t>Σ</a:t>
            </a:r>
            <a:r>
              <a:rPr lang="en-US" dirty="0"/>
              <a:t>(</a:t>
            </a:r>
            <a:r>
              <a:rPr lang="en-US" dirty="0" err="1"/>
              <a:t>y</a:t>
            </a:r>
            <a:r>
              <a:rPr lang="en-US" baseline="-25000" dirty="0" err="1"/>
              <a:t>true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l-GR" dirty="0" err="1"/>
              <a:t>Σβ</a:t>
            </a:r>
            <a:r>
              <a:rPr lang="en-US" dirty="0"/>
              <a:t>x)</a:t>
            </a:r>
            <a:r>
              <a:rPr lang="en-US" baseline="30000" dirty="0"/>
              <a:t>2 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57791654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Polynomial Regression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21336000" cy="9525000"/>
          </a:xfrm>
        </p:spPr>
        <p:txBody>
          <a:bodyPr/>
          <a:lstStyle/>
          <a:p>
            <a:r>
              <a:rPr lang="en-US" dirty="0"/>
              <a:t>Higher order relationships can be included by creating “cross-terms”</a:t>
            </a:r>
          </a:p>
          <a:p>
            <a:pPr lvl="1"/>
            <a:r>
              <a:rPr lang="en-US" dirty="0" smtClean="0"/>
              <a:t>Linear Model with two features (a, b): </a:t>
            </a:r>
            <a:endParaRPr lang="en-US" dirty="0"/>
          </a:p>
          <a:p>
            <a:pPr lvl="2"/>
            <a:r>
              <a:rPr lang="en-US" dirty="0" err="1"/>
              <a:t>Y</a:t>
            </a:r>
            <a:r>
              <a:rPr lang="en-US" baseline="-25000" dirty="0" err="1"/>
              <a:t>pred</a:t>
            </a:r>
            <a:r>
              <a:rPr lang="en-US" dirty="0"/>
              <a:t> = </a:t>
            </a:r>
            <a:r>
              <a:rPr lang="el-GR" dirty="0"/>
              <a:t>β</a:t>
            </a:r>
            <a:r>
              <a:rPr lang="en-US" baseline="-25000" dirty="0"/>
              <a:t>0</a:t>
            </a:r>
            <a:r>
              <a:rPr lang="en-US" dirty="0"/>
              <a:t> + </a:t>
            </a:r>
            <a:r>
              <a:rPr lang="el-GR" dirty="0"/>
              <a:t>β</a:t>
            </a:r>
            <a:r>
              <a:rPr lang="en-US" baseline="-25000" dirty="0" smtClean="0"/>
              <a:t>1</a:t>
            </a:r>
            <a:r>
              <a:rPr lang="en-US" dirty="0" smtClean="0"/>
              <a:t>a </a:t>
            </a:r>
            <a:r>
              <a:rPr lang="en-US" dirty="0"/>
              <a:t>+ </a:t>
            </a:r>
            <a:r>
              <a:rPr lang="el-GR" dirty="0"/>
              <a:t>β</a:t>
            </a:r>
            <a:r>
              <a:rPr lang="en-US" baseline="-25000" dirty="0" smtClean="0"/>
              <a:t>2</a:t>
            </a:r>
            <a:r>
              <a:rPr lang="en-US" dirty="0" smtClean="0"/>
              <a:t>b</a:t>
            </a:r>
            <a:endParaRPr lang="en-US" dirty="0"/>
          </a:p>
          <a:p>
            <a:pPr lvl="1"/>
            <a:r>
              <a:rPr lang="en-US" dirty="0" smtClean="0"/>
              <a:t>Polynomial Model: </a:t>
            </a:r>
            <a:endParaRPr lang="en-US" dirty="0"/>
          </a:p>
          <a:p>
            <a:pPr lvl="2"/>
            <a:r>
              <a:rPr lang="en-US" dirty="0" err="1"/>
              <a:t>y</a:t>
            </a:r>
            <a:r>
              <a:rPr lang="en-US" baseline="-25000" dirty="0" err="1"/>
              <a:t>pred</a:t>
            </a:r>
            <a:r>
              <a:rPr lang="en-US" dirty="0"/>
              <a:t> = </a:t>
            </a:r>
            <a:r>
              <a:rPr lang="el-GR" dirty="0"/>
              <a:t>β</a:t>
            </a:r>
            <a:r>
              <a:rPr lang="en-US" baseline="-25000" dirty="0"/>
              <a:t>0</a:t>
            </a:r>
            <a:r>
              <a:rPr lang="en-US" dirty="0"/>
              <a:t> + </a:t>
            </a:r>
            <a:r>
              <a:rPr lang="el-GR" dirty="0"/>
              <a:t>β</a:t>
            </a:r>
            <a:r>
              <a:rPr lang="en-US" baseline="-25000" dirty="0" smtClean="0"/>
              <a:t>1</a:t>
            </a:r>
            <a:r>
              <a:rPr lang="en-US" dirty="0" smtClean="0"/>
              <a:t>a </a:t>
            </a:r>
            <a:r>
              <a:rPr lang="en-US" dirty="0"/>
              <a:t>+ </a:t>
            </a:r>
            <a:r>
              <a:rPr lang="el-GR" dirty="0"/>
              <a:t>β</a:t>
            </a:r>
            <a:r>
              <a:rPr lang="en-US" baseline="-25000" dirty="0" smtClean="0"/>
              <a:t>2</a:t>
            </a:r>
            <a:r>
              <a:rPr lang="en-US" dirty="0" smtClean="0"/>
              <a:t>b </a:t>
            </a:r>
            <a:r>
              <a:rPr lang="en-US" dirty="0"/>
              <a:t>+ </a:t>
            </a:r>
            <a:r>
              <a:rPr lang="el-GR" dirty="0"/>
              <a:t>β</a:t>
            </a:r>
            <a:r>
              <a:rPr lang="en-US" baseline="-25000" dirty="0" smtClean="0"/>
              <a:t>3</a:t>
            </a:r>
            <a:r>
              <a:rPr lang="en-US" dirty="0" smtClean="0"/>
              <a:t>a</a:t>
            </a:r>
            <a:r>
              <a:rPr lang="en-US" baseline="30000" dirty="0" smtClean="0"/>
              <a:t>2</a:t>
            </a:r>
            <a:r>
              <a:rPr lang="en-US" dirty="0" smtClean="0"/>
              <a:t> </a:t>
            </a:r>
            <a:r>
              <a:rPr lang="en-US" dirty="0"/>
              <a:t>+ </a:t>
            </a:r>
            <a:r>
              <a:rPr lang="el-GR" dirty="0"/>
              <a:t>β</a:t>
            </a:r>
            <a:r>
              <a:rPr lang="en-US" baseline="-25000" dirty="0" smtClean="0"/>
              <a:t>4</a:t>
            </a:r>
            <a:r>
              <a:rPr lang="en-US" dirty="0" smtClean="0"/>
              <a:t>b</a:t>
            </a:r>
            <a:r>
              <a:rPr lang="en-US" baseline="30000" dirty="0" smtClean="0"/>
              <a:t>2</a:t>
            </a:r>
            <a:r>
              <a:rPr lang="en-US" dirty="0" smtClean="0"/>
              <a:t> </a:t>
            </a:r>
            <a:r>
              <a:rPr lang="en-US" dirty="0"/>
              <a:t>+ </a:t>
            </a:r>
            <a:r>
              <a:rPr lang="el-GR" dirty="0"/>
              <a:t>β</a:t>
            </a:r>
            <a:r>
              <a:rPr lang="en-US" baseline="-25000" dirty="0" smtClean="0"/>
              <a:t>5</a:t>
            </a:r>
            <a:r>
              <a:rPr lang="en-US" dirty="0" smtClean="0"/>
              <a:t>ab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2122353695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Facebook">
      <a:dk1>
        <a:srgbClr val="53585F"/>
      </a:dk1>
      <a:lt1>
        <a:srgbClr val="FFFFFF"/>
      </a:lt1>
      <a:dk2>
        <a:srgbClr val="7D8490"/>
      </a:dk2>
      <a:lt2>
        <a:srgbClr val="EDEEF1"/>
      </a:lt2>
      <a:accent1>
        <a:srgbClr val="3B5998"/>
      </a:accent1>
      <a:accent2>
        <a:srgbClr val="6D84B4"/>
      </a:accent2>
      <a:accent3>
        <a:srgbClr val="D8DFEA"/>
      </a:accent3>
      <a:accent4>
        <a:srgbClr val="FBC300"/>
      </a:accent4>
      <a:accent5>
        <a:srgbClr val="FBEAAD"/>
      </a:accent5>
      <a:accent6>
        <a:srgbClr val="5890FF"/>
      </a:accent6>
      <a:hlink>
        <a:srgbClr val="0000FF"/>
      </a:hlink>
      <a:folHlink>
        <a:srgbClr val="00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457200" rtl="0" fontAlgn="auto" latinLnBrk="1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0" i="0" u="none" strike="noStrike" cap="none" spc="0" normalizeH="0" baseline="0">
            <a:ln>
              <a:noFill/>
            </a:ln>
            <a:solidFill>
              <a:srgbClr val="7D8490"/>
            </a:solidFill>
            <a:effectLst/>
            <a:uFillTx/>
            <a:latin typeface="Vista Sans OT Medium"/>
            <a:ea typeface="Vista Sans OT Medium"/>
            <a:cs typeface="Vista Sans OT Medium"/>
            <a:sym typeface="Vista Sans O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457200" rtl="0" fontAlgn="auto" latinLnBrk="1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0" i="0" u="none" strike="noStrike" cap="none" spc="0" normalizeH="0" baseline="0">
            <a:ln>
              <a:noFill/>
            </a:ln>
            <a:solidFill>
              <a:srgbClr val="7D8490"/>
            </a:solidFill>
            <a:effectLst/>
            <a:uFillTx/>
            <a:latin typeface="Vista Sans OT Medium"/>
            <a:ea typeface="Vista Sans OT Medium"/>
            <a:cs typeface="Vista Sans OT Medium"/>
            <a:sym typeface="Vista Sans O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628</Words>
  <Application>Microsoft Macintosh PowerPoint</Application>
  <PresentationFormat>Custom</PresentationFormat>
  <Paragraphs>116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FreightSansLFPro</vt:lpstr>
      <vt:lpstr>FreightSansLFPro Med</vt:lpstr>
      <vt:lpstr>FreightSansLFPro SmBd</vt:lpstr>
      <vt:lpstr>Gill Sans</vt:lpstr>
      <vt:lpstr>Helvetica</vt:lpstr>
      <vt:lpstr>Lucida Grande</vt:lpstr>
      <vt:lpstr>Vista Sans OT Medium</vt:lpstr>
      <vt:lpstr>Arial</vt:lpstr>
      <vt:lpstr>White</vt:lpstr>
      <vt:lpstr>PowerPoint Presentation</vt:lpstr>
      <vt:lpstr>Regression</vt:lpstr>
      <vt:lpstr>Regression vs. Classification</vt:lpstr>
      <vt:lpstr>Which to use and when?</vt:lpstr>
      <vt:lpstr>A Little Bit Of History</vt:lpstr>
      <vt:lpstr>Evaluation Metrics</vt:lpstr>
      <vt:lpstr>Algorithm Zoo</vt:lpstr>
      <vt:lpstr>Linear Regression</vt:lpstr>
      <vt:lpstr>Polynomial Regression</vt:lpstr>
      <vt:lpstr>Tradeoffs</vt:lpstr>
      <vt:lpstr>Lasso and Ridge</vt:lpstr>
      <vt:lpstr>Data Quality Matters!</vt:lpstr>
      <vt:lpstr>Data Quality Matters!</vt:lpstr>
      <vt:lpstr>Data Quality Matters!</vt:lpstr>
      <vt:lpstr>Data Quality Matters!</vt:lpstr>
      <vt:lpstr>Data Quality Matters!</vt:lpstr>
      <vt:lpstr>Over-fitting and Under-fitting</vt:lpstr>
      <vt:lpstr>Over-fitting and Under-fitting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Emanuel Strauss</cp:lastModifiedBy>
  <cp:revision>48</cp:revision>
  <dcterms:modified xsi:type="dcterms:W3CDTF">2017-04-21T15:20:43Z</dcterms:modified>
</cp:coreProperties>
</file>